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0"/>
  </p:notesMasterIdLst>
  <p:sldIdLst>
    <p:sldId id="546" r:id="rId3"/>
    <p:sldId id="547" r:id="rId4"/>
    <p:sldId id="542" r:id="rId5"/>
    <p:sldId id="548" r:id="rId6"/>
    <p:sldId id="543" r:id="rId7"/>
    <p:sldId id="551" r:id="rId8"/>
    <p:sldId id="545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38"/>
    <a:srgbClr val="49C1AD"/>
    <a:srgbClr val="268ECC"/>
    <a:srgbClr val="379CD1"/>
    <a:srgbClr val="4AABD7"/>
    <a:srgbClr val="4DAED8"/>
    <a:srgbClr val="B95F95"/>
    <a:srgbClr val="4DCEB8"/>
    <a:srgbClr val="F79E5A"/>
    <a:srgbClr val="3B6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7778" autoAdjust="0"/>
  </p:normalViewPr>
  <p:slideViewPr>
    <p:cSldViewPr snapToGrid="0" showGuides="1">
      <p:cViewPr varScale="1">
        <p:scale>
          <a:sx n="67" d="100"/>
          <a:sy n="67" d="100"/>
        </p:scale>
        <p:origin x="798" y="48"/>
      </p:cViewPr>
      <p:guideLst>
        <p:guide orient="horz" pos="216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4501667468613E-2"/>
          <c:y val="0.15204527321119551"/>
          <c:w val="0.89713759519503578"/>
          <c:h val="0.75070189858693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碩士</c:v>
                </c:pt>
                <c:pt idx="1">
                  <c:v>大學</c:v>
                </c:pt>
                <c:pt idx="2">
                  <c:v>高中</c:v>
                </c:pt>
                <c:pt idx="3">
                  <c:v>國中</c:v>
                </c:pt>
                <c:pt idx="4">
                  <c:v>女性</c:v>
                </c:pt>
                <c:pt idx="5">
                  <c:v>男性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6-4C5D-AAD5-F56FC6168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7282815"/>
        <c:axId val="1227281983"/>
      </c:barChart>
      <c:catAx>
        <c:axId val="122728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7281983"/>
        <c:crosses val="autoZero"/>
        <c:auto val="1"/>
        <c:lblAlgn val="ctr"/>
        <c:lblOffset val="100"/>
        <c:noMultiLvlLbl val="0"/>
      </c:catAx>
      <c:valAx>
        <c:axId val="12272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728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0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9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1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5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1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359044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B609B77-CA9F-F0F4-633F-0DB85425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" y="1240"/>
            <a:ext cx="12192618" cy="68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51932"/>
            <a:ext cx="12190412" cy="848190"/>
            <a:chOff x="1" y="348184"/>
            <a:chExt cx="12190412" cy="848190"/>
          </a:xfrm>
        </p:grpSpPr>
        <p:sp>
          <p:nvSpPr>
            <p:cNvPr id="12" name="矩形 11"/>
            <p:cNvSpPr/>
            <p:nvPr/>
          </p:nvSpPr>
          <p:spPr>
            <a:xfrm flipV="1">
              <a:off x="724" y="348184"/>
              <a:ext cx="818941" cy="820253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1023091" y="426933"/>
              <a:ext cx="34246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/>
                <a:t>創立沿革</a:t>
              </a:r>
              <a:endParaRPr lang="en-US" altLang="zh-CN" sz="4400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1" y="1104886"/>
              <a:ext cx="12190412" cy="63552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194" y="1436617"/>
            <a:ext cx="7431570" cy="3707765"/>
            <a:chOff x="621223" y="2556607"/>
            <a:chExt cx="5156902" cy="2572887"/>
          </a:xfrm>
        </p:grpSpPr>
        <p:sp>
          <p:nvSpPr>
            <p:cNvPr id="33" name="圆角矩形 19"/>
            <p:cNvSpPr/>
            <p:nvPr/>
          </p:nvSpPr>
          <p:spPr>
            <a:xfrm>
              <a:off x="621223" y="2556607"/>
              <a:ext cx="2376420" cy="2480248"/>
            </a:xfrm>
            <a:prstGeom prst="roundRect">
              <a:avLst>
                <a:gd name="adj" fmla="val 566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95"/>
            <p:cNvSpPr/>
            <p:nvPr/>
          </p:nvSpPr>
          <p:spPr>
            <a:xfrm>
              <a:off x="795688" y="3113058"/>
              <a:ext cx="2240854" cy="33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95"/>
            <p:cNvSpPr/>
            <p:nvPr/>
          </p:nvSpPr>
          <p:spPr>
            <a:xfrm>
              <a:off x="3635551" y="4554185"/>
              <a:ext cx="2142574" cy="57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轻点此处输入文字内容，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模板所有文字图片都可编辑，数据图表都可以修改颜色大小形状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BB1201A-B470-4126-95BD-7D75EDB49549}"/>
              </a:ext>
            </a:extLst>
          </p:cNvPr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AF7426-E5E3-8AFD-6188-515304AAC938}"/>
              </a:ext>
            </a:extLst>
          </p:cNvPr>
          <p:cNvSpPr txBox="1"/>
          <p:nvPr/>
        </p:nvSpPr>
        <p:spPr>
          <a:xfrm>
            <a:off x="6622420" y="1459230"/>
            <a:ext cx="54017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緣起：眷村內的第五幼兒園裁撤（精忠三村）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立園：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98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年東光附幼設置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班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增班：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+1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班；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班；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+1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班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現有班級：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班</a:t>
            </a:r>
            <a:endParaRPr lang="en-US" altLang="zh-TW" sz="28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AB6DD9E-E254-8E1A-A88B-AA332376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6" y="1929298"/>
            <a:ext cx="5351407" cy="4013554"/>
          </a:xfrm>
          <a:prstGeom prst="rect">
            <a:avLst/>
          </a:prstGeom>
        </p:spPr>
      </p:pic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8660C848-0330-AFCD-A19C-031129FE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22031"/>
              </p:ext>
            </p:extLst>
          </p:nvPr>
        </p:nvGraphicFramePr>
        <p:xfrm>
          <a:off x="6297941" y="4373341"/>
          <a:ext cx="576815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17">
                  <a:extLst>
                    <a:ext uri="{9D8B030D-6E8A-4147-A177-3AD203B41FA5}">
                      <a16:colId xmlns:a16="http://schemas.microsoft.com/office/drawing/2014/main" val="3881827949"/>
                    </a:ext>
                  </a:extLst>
                </a:gridCol>
                <a:gridCol w="1922717">
                  <a:extLst>
                    <a:ext uri="{9D8B030D-6E8A-4147-A177-3AD203B41FA5}">
                      <a16:colId xmlns:a16="http://schemas.microsoft.com/office/drawing/2014/main" val="886196339"/>
                    </a:ext>
                  </a:extLst>
                </a:gridCol>
                <a:gridCol w="1922717">
                  <a:extLst>
                    <a:ext uri="{9D8B030D-6E8A-4147-A177-3AD203B41FA5}">
                      <a16:colId xmlns:a16="http://schemas.microsoft.com/office/drawing/2014/main" val="215189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幼幼班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中小班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中大班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黃鶯班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白兔班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綠蛙班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黑熊班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藍鯨班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灰象班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9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52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BB1201A-B470-4126-95BD-7D75EDB49549}"/>
              </a:ext>
            </a:extLst>
          </p:cNvPr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6B97B06-702D-9FC0-43A7-1293370A2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8" t="15592" r="23584" b="15198"/>
          <a:stretch/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99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9C8B2A-F128-A555-4653-32B947F95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7" t="18093" r="23584" b="6651"/>
          <a:stretch/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1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51932"/>
            <a:ext cx="12190412" cy="820254"/>
            <a:chOff x="1" y="348184"/>
            <a:chExt cx="12190412" cy="820254"/>
          </a:xfrm>
        </p:grpSpPr>
        <p:sp>
          <p:nvSpPr>
            <p:cNvPr id="12" name="矩形 11"/>
            <p:cNvSpPr/>
            <p:nvPr/>
          </p:nvSpPr>
          <p:spPr>
            <a:xfrm flipV="1">
              <a:off x="724" y="348184"/>
              <a:ext cx="818941" cy="820253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1037378" y="348185"/>
              <a:ext cx="55935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/>
                <a:t>編制＆團隊運作</a:t>
              </a:r>
              <a:endParaRPr lang="en-US" altLang="zh-CN" sz="4400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1" y="1104886"/>
              <a:ext cx="12190412" cy="63552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BB1201A-B470-4126-95BD-7D75EDB49549}"/>
              </a:ext>
            </a:extLst>
          </p:cNvPr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A64AF1-14D5-055D-DFE9-A503B2B22A6E}"/>
              </a:ext>
            </a:extLst>
          </p:cNvPr>
          <p:cNvSpPr txBox="1"/>
          <p:nvPr/>
        </p:nvSpPr>
        <p:spPr>
          <a:xfrm>
            <a:off x="819665" y="1326547"/>
            <a:ext cx="54017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正式幼教師：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代理幼教師：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教保員：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學前特教巡迴師：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鐘點廚工：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endParaRPr lang="en-US" altLang="zh-TW" sz="2800" dirty="0"/>
          </a:p>
        </p:txBody>
      </p:sp>
      <p:graphicFrame>
        <p:nvGraphicFramePr>
          <p:cNvPr id="18" name="圖表 17">
            <a:extLst>
              <a:ext uri="{FF2B5EF4-FFF2-40B4-BE49-F238E27FC236}">
                <a16:creationId xmlns:a16="http://schemas.microsoft.com/office/drawing/2014/main" id="{C67DAF0D-7EF4-FBEE-63D2-D20F3F9710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471137"/>
              </p:ext>
            </p:extLst>
          </p:nvPr>
        </p:nvGraphicFramePr>
        <p:xfrm>
          <a:off x="454439" y="3038167"/>
          <a:ext cx="6027100" cy="382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圆角矩形 19">
            <a:extLst>
              <a:ext uri="{FF2B5EF4-FFF2-40B4-BE49-F238E27FC236}">
                <a16:creationId xmlns:a16="http://schemas.microsoft.com/office/drawing/2014/main" id="{42354804-5203-3522-F749-8D013DA4BCEE}"/>
              </a:ext>
            </a:extLst>
          </p:cNvPr>
          <p:cNvSpPr/>
          <p:nvPr/>
        </p:nvSpPr>
        <p:spPr>
          <a:xfrm>
            <a:off x="6846765" y="1686382"/>
            <a:ext cx="5033543" cy="4841589"/>
          </a:xfrm>
          <a:prstGeom prst="roundRect">
            <a:avLst>
              <a:gd name="adj" fmla="val 5669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1FC47AD-6489-E9C6-8AB5-67DB0A49BF45}"/>
              </a:ext>
            </a:extLst>
          </p:cNvPr>
          <p:cNvSpPr txBox="1"/>
          <p:nvPr/>
        </p:nvSpPr>
        <p:spPr>
          <a:xfrm>
            <a:off x="6922377" y="1506464"/>
            <a:ext cx="488231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r>
              <a:rPr lang="zh-TW" altLang="en-US" sz="2400" dirty="0">
                <a:latin typeface="新細明體"/>
                <a:cs typeface="Times New Roman"/>
              </a:rPr>
              <a:t>建立園內共識（重溝通、相理解）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845830" lvl="2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新細明體"/>
                <a:cs typeface="Times New Roman"/>
              </a:rPr>
              <a:t>延續五幼優質教學，共創東光教學典範</a:t>
            </a:r>
            <a:r>
              <a:rPr lang="zh-TW" altLang="en-US" sz="2400" dirty="0">
                <a:latin typeface="新細明體"/>
                <a:cs typeface="Times New Roman"/>
              </a:rPr>
              <a:t>（從五幼</a:t>
            </a:r>
            <a:r>
              <a:rPr lang="en-US" altLang="zh-TW" sz="2400" dirty="0">
                <a:latin typeface="新細明體"/>
                <a:cs typeface="Times New Roman"/>
              </a:rPr>
              <a:t>--</a:t>
            </a:r>
            <a:r>
              <a:rPr lang="zh-TW" altLang="en-US" sz="2400" dirty="0">
                <a:latin typeface="新細明體"/>
                <a:cs typeface="Times New Roman"/>
              </a:rPr>
              <a:t>東光）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845830" lvl="2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新細明體"/>
                <a:cs typeface="Times New Roman"/>
              </a:rPr>
              <a:t>合作經營幼兒園（定期</a:t>
            </a:r>
            <a:r>
              <a:rPr lang="en-US" altLang="zh-TW" sz="2400" dirty="0">
                <a:latin typeface="新細明體"/>
                <a:cs typeface="Times New Roman"/>
              </a:rPr>
              <a:t>--</a:t>
            </a:r>
            <a:r>
              <a:rPr lang="zh-TW" altLang="en-US" sz="2400" dirty="0">
                <a:latin typeface="新細明體"/>
                <a:cs typeface="Times New Roman"/>
              </a:rPr>
              <a:t>園務會議，決策商議）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845830" lvl="2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新細明體"/>
                <a:cs typeface="Times New Roman"/>
              </a:rPr>
              <a:t>學習型組織（定期</a:t>
            </a:r>
            <a:r>
              <a:rPr lang="en-US" altLang="zh-TW" sz="2400" dirty="0">
                <a:latin typeface="新細明體"/>
                <a:cs typeface="Times New Roman"/>
              </a:rPr>
              <a:t>--</a:t>
            </a:r>
            <a:r>
              <a:rPr lang="zh-TW" altLang="en-US" sz="2400" dirty="0">
                <a:latin typeface="新細明體"/>
                <a:cs typeface="Times New Roman"/>
              </a:rPr>
              <a:t>教學研討會、班群會議，建議與分享）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388630" lvl="1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38863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新細明體"/>
                <a:cs typeface="Times New Roman"/>
              </a:rPr>
              <a:t>在朝向相同的目標下，可以用自己適合的步調、方式前進。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503021" lvl="1" indent="-457291">
              <a:buClr>
                <a:schemeClr val="accent2">
                  <a:lumMod val="50000"/>
                </a:schemeClr>
              </a:buClr>
              <a:buFont typeface="Wingdings" pitchFamily="2" charset="2"/>
              <a:buChar char="l"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505523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51932"/>
            <a:ext cx="12190412" cy="1446551"/>
            <a:chOff x="1" y="348184"/>
            <a:chExt cx="12190412" cy="1446551"/>
          </a:xfrm>
        </p:grpSpPr>
        <p:sp>
          <p:nvSpPr>
            <p:cNvPr id="12" name="矩形 11"/>
            <p:cNvSpPr/>
            <p:nvPr/>
          </p:nvSpPr>
          <p:spPr>
            <a:xfrm flipV="1">
              <a:off x="724" y="348184"/>
              <a:ext cx="818941" cy="820253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1037378" y="348185"/>
              <a:ext cx="342463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latin typeface="新細明體"/>
                  <a:cs typeface="Times New Roman"/>
                </a:rPr>
                <a:t>課程模式</a:t>
              </a:r>
              <a:endParaRPr lang="en-US" altLang="zh-TW" sz="4400" dirty="0">
                <a:latin typeface="新細明體"/>
                <a:cs typeface="Times New Roman"/>
              </a:endParaRPr>
            </a:p>
            <a:p>
              <a:endParaRPr lang="en-US" altLang="zh-CN" sz="4400" b="1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1" y="1104886"/>
              <a:ext cx="12190412" cy="63552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BB1201A-B470-4126-95BD-7D75EDB49549}"/>
              </a:ext>
            </a:extLst>
          </p:cNvPr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F266D7-A8FD-A32B-42D7-FFF0B3AA2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6" r="888"/>
          <a:stretch/>
        </p:blipFill>
        <p:spPr>
          <a:xfrm>
            <a:off x="557212" y="1008633"/>
            <a:ext cx="11387137" cy="265045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9F8B01B-113B-91B8-1569-E26F7A606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564182"/>
            <a:ext cx="12001501" cy="32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7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51932"/>
            <a:ext cx="12190412" cy="820254"/>
            <a:chOff x="1" y="348184"/>
            <a:chExt cx="12190412" cy="820254"/>
          </a:xfrm>
        </p:grpSpPr>
        <p:sp>
          <p:nvSpPr>
            <p:cNvPr id="12" name="矩形 11"/>
            <p:cNvSpPr/>
            <p:nvPr/>
          </p:nvSpPr>
          <p:spPr>
            <a:xfrm flipV="1">
              <a:off x="724" y="348184"/>
              <a:ext cx="818941" cy="820253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1037379" y="348185"/>
              <a:ext cx="54205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/>
                <a:t>自許</a:t>
              </a:r>
              <a:r>
                <a:rPr lang="en-US" altLang="zh-TW" sz="4400" dirty="0"/>
                <a:t>—</a:t>
              </a:r>
              <a:r>
                <a:rPr lang="zh-TW" altLang="en-US" sz="4400" dirty="0"/>
                <a:t>眼裡都是</a:t>
              </a:r>
              <a:r>
                <a:rPr lang="en-US" altLang="zh-TW" sz="4400" dirty="0"/>
                <a:t>…</a:t>
              </a:r>
              <a:r>
                <a:rPr lang="zh-TW" altLang="en-US" sz="4400" dirty="0"/>
                <a:t>你</a:t>
              </a:r>
              <a:endParaRPr lang="en-US" altLang="zh-CN" sz="4400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1" y="1104886"/>
              <a:ext cx="12190412" cy="63552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  <a:lin ang="1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BB1201A-B470-4126-95BD-7D75EDB49549}"/>
              </a:ext>
            </a:extLst>
          </p:cNvPr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AF7426-E5E3-8AFD-6188-515304AAC938}"/>
              </a:ext>
            </a:extLst>
          </p:cNvPr>
          <p:cNvSpPr txBox="1"/>
          <p:nvPr/>
        </p:nvSpPr>
        <p:spPr>
          <a:xfrm>
            <a:off x="4915564" y="1904695"/>
            <a:ext cx="4222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一個  精進共學的團隊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共創  這處適合孩子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自我探索、學習的好所在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我們因看見  孩子無限的可能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欣喜   忘記疲憊</a:t>
            </a: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endParaRPr lang="en-US" altLang="zh-TW" sz="2400" dirty="0">
              <a:latin typeface="新細明體"/>
              <a:cs typeface="Times New Roman"/>
            </a:endParaRPr>
          </a:p>
          <a:p>
            <a:pPr marL="45730" lvl="1">
              <a:buClr>
                <a:schemeClr val="accent2">
                  <a:lumMod val="50000"/>
                </a:schemeClr>
              </a:buClr>
            </a:pPr>
            <a:r>
              <a:rPr lang="zh-TW" altLang="en-US" sz="2400" dirty="0">
                <a:latin typeface="新細明體"/>
                <a:cs typeface="Times New Roman"/>
              </a:rPr>
              <a:t>我們將持續  東光之最</a:t>
            </a:r>
            <a:r>
              <a:rPr lang="en-US" altLang="zh-TW" sz="2400" dirty="0">
                <a:latin typeface="新細明體"/>
                <a:cs typeface="Times New Roman"/>
              </a:rPr>
              <a:t>…</a:t>
            </a:r>
          </a:p>
        </p:txBody>
      </p:sp>
      <p:sp>
        <p:nvSpPr>
          <p:cNvPr id="14" name="圆角矩形 19">
            <a:extLst>
              <a:ext uri="{FF2B5EF4-FFF2-40B4-BE49-F238E27FC236}">
                <a16:creationId xmlns:a16="http://schemas.microsoft.com/office/drawing/2014/main" id="{93A97C75-D7AD-BA84-0495-5524EC0D4808}"/>
              </a:ext>
            </a:extLst>
          </p:cNvPr>
          <p:cNvSpPr/>
          <p:nvPr/>
        </p:nvSpPr>
        <p:spPr>
          <a:xfrm>
            <a:off x="1508865" y="1508116"/>
            <a:ext cx="3155323" cy="5099539"/>
          </a:xfrm>
          <a:prstGeom prst="roundRect">
            <a:avLst>
              <a:gd name="adj" fmla="val 5669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F509359-FFB6-F86A-B16F-11D6A7A55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1"/>
          <a:stretch/>
        </p:blipFill>
        <p:spPr>
          <a:xfrm>
            <a:off x="8588332" y="1828887"/>
            <a:ext cx="3451802" cy="3531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C43A481-D9CD-70E7-FB7C-CFA9EF48E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7796">
            <a:off x="1031720" y="4386346"/>
            <a:ext cx="3155324" cy="21511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40F64C-24B9-968A-C66C-5F6745CC9B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5" y="1727607"/>
            <a:ext cx="3827259" cy="286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0187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c2g41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rc2g41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277</Words>
  <Application>Microsoft Office PowerPoint</Application>
  <PresentationFormat>自訂</PresentationFormat>
  <Paragraphs>50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等线</vt:lpstr>
      <vt:lpstr>ITC Avant Garde Std Bk</vt:lpstr>
      <vt:lpstr>微軟正黑體</vt:lpstr>
      <vt:lpstr>新細明體</vt:lpstr>
      <vt:lpstr>Arial</vt:lpstr>
      <vt:lpstr>Calibri</vt:lpstr>
      <vt:lpstr>Wingdings</vt:lpstr>
      <vt:lpstr>第一PPT，www.1ppt.com</vt:lpstr>
      <vt:lpstr>第一PPT，www.1ppt.com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keywords/>
  <dc:description>http://www.ypppt.com/</dc:description>
  <cp:lastModifiedBy>user</cp:lastModifiedBy>
  <cp:revision>3088</cp:revision>
  <dcterms:created xsi:type="dcterms:W3CDTF">2015-12-01T09:06:39Z</dcterms:created>
  <dcterms:modified xsi:type="dcterms:W3CDTF">2022-11-13T05:17:56Z</dcterms:modified>
</cp:coreProperties>
</file>